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0" r:id="rId3"/>
    <p:sldId id="271" r:id="rId4"/>
    <p:sldId id="267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9" r:id="rId14"/>
    <p:sldId id="265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AC386A-F307-42B3-842F-5C2026CA1308}">
          <p14:sldIdLst>
            <p14:sldId id="256"/>
            <p14:sldId id="270"/>
            <p14:sldId id="271"/>
            <p14:sldId id="267"/>
            <p14:sldId id="266"/>
            <p14:sldId id="259"/>
            <p14:sldId id="260"/>
            <p14:sldId id="261"/>
            <p14:sldId id="262"/>
            <p14:sldId id="263"/>
            <p14:sldId id="264"/>
            <p14:sldId id="268"/>
            <p14:sldId id="269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F038-8A1D-4C01-8829-D937AB59FB09}" type="datetimeFigureOut">
              <a:rPr lang="bg-BG" smtClean="0"/>
              <a:t>26.7.2017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21F-1ACF-4A7E-94AC-0431A9ACB8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2683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F038-8A1D-4C01-8829-D937AB59FB09}" type="datetimeFigureOut">
              <a:rPr lang="bg-BG" smtClean="0"/>
              <a:t>26.7.2017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21F-1ACF-4A7E-94AC-0431A9ACB8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846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F038-8A1D-4C01-8829-D937AB59FB09}" type="datetimeFigureOut">
              <a:rPr lang="bg-BG" smtClean="0"/>
              <a:t>26.7.2017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21F-1ACF-4A7E-94AC-0431A9ACB8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5152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F038-8A1D-4C01-8829-D937AB59FB09}" type="datetimeFigureOut">
              <a:rPr lang="bg-BG" smtClean="0"/>
              <a:t>26.7.2017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21F-1ACF-4A7E-94AC-0431A9ACB8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482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F038-8A1D-4C01-8829-D937AB59FB09}" type="datetimeFigureOut">
              <a:rPr lang="bg-BG" smtClean="0"/>
              <a:t>26.7.2017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21F-1ACF-4A7E-94AC-0431A9ACB8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999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F038-8A1D-4C01-8829-D937AB59FB09}" type="datetimeFigureOut">
              <a:rPr lang="bg-BG" smtClean="0"/>
              <a:t>26.7.2017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21F-1ACF-4A7E-94AC-0431A9ACB8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7334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F038-8A1D-4C01-8829-D937AB59FB09}" type="datetimeFigureOut">
              <a:rPr lang="bg-BG" smtClean="0"/>
              <a:t>26.7.2017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21F-1ACF-4A7E-94AC-0431A9ACB8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0398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F038-8A1D-4C01-8829-D937AB59FB09}" type="datetimeFigureOut">
              <a:rPr lang="bg-BG" smtClean="0"/>
              <a:t>26.7.2017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21F-1ACF-4A7E-94AC-0431A9ACB8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2212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F038-8A1D-4C01-8829-D937AB59FB09}" type="datetimeFigureOut">
              <a:rPr lang="bg-BG" smtClean="0"/>
              <a:t>26.7.2017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21F-1ACF-4A7E-94AC-0431A9ACB8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6215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F038-8A1D-4C01-8829-D937AB59FB09}" type="datetimeFigureOut">
              <a:rPr lang="bg-BG" smtClean="0"/>
              <a:t>26.7.2017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21F-1ACF-4A7E-94AC-0431A9ACB8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5874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F038-8A1D-4C01-8829-D937AB59FB09}" type="datetimeFigureOut">
              <a:rPr lang="bg-BG" smtClean="0"/>
              <a:t>26.7.2017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3821F-1ACF-4A7E-94AC-0431A9ACB8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5701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AF038-8A1D-4C01-8829-D937AB59FB09}" type="datetimeFigureOut">
              <a:rPr lang="bg-BG" smtClean="0"/>
              <a:t>26.7.2017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3821F-1ACF-4A7E-94AC-0431A9ACB8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838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-35258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7848872" cy="3672408"/>
          </a:xfrm>
        </p:spPr>
        <p:txBody>
          <a:bodyPr>
            <a:noAutofit/>
          </a:bodyPr>
          <a:lstStyle/>
          <a:p>
            <a:pPr algn="ctr"/>
            <a:r>
              <a:rPr lang="bg-BG" sz="3800" dirty="0" smtClean="0">
                <a:latin typeface="Georgia" panose="02040502050405020303" pitchFamily="18" charset="0"/>
              </a:rPr>
              <a:t>Приоритети </a:t>
            </a:r>
            <a:br>
              <a:rPr lang="bg-BG" sz="3800" dirty="0" smtClean="0">
                <a:latin typeface="Georgia" panose="02040502050405020303" pitchFamily="18" charset="0"/>
              </a:rPr>
            </a:br>
            <a:r>
              <a:rPr lang="bg-BG" sz="3800" dirty="0" smtClean="0">
                <a:latin typeface="Georgia" panose="02040502050405020303" pitchFamily="18" charset="0"/>
              </a:rPr>
              <a:t>в областта на заетостта и социалната политика по време на Българското председателство </a:t>
            </a:r>
            <a:br>
              <a:rPr lang="bg-BG" sz="3800" dirty="0" smtClean="0">
                <a:latin typeface="Georgia" panose="02040502050405020303" pitchFamily="18" charset="0"/>
              </a:rPr>
            </a:br>
            <a:r>
              <a:rPr lang="bg-BG" sz="3800" dirty="0" smtClean="0">
                <a:latin typeface="Georgia" panose="02040502050405020303" pitchFamily="18" charset="0"/>
              </a:rPr>
              <a:t>на Съвета на Европейския съюз </a:t>
            </a:r>
            <a:br>
              <a:rPr lang="bg-BG" sz="3800" dirty="0" smtClean="0">
                <a:latin typeface="Georgia" panose="02040502050405020303" pitchFamily="18" charset="0"/>
              </a:rPr>
            </a:br>
            <a:r>
              <a:rPr lang="bg-BG" sz="3800" dirty="0" smtClean="0">
                <a:latin typeface="Georgia" panose="02040502050405020303" pitchFamily="18" charset="0"/>
              </a:rPr>
              <a:t>януари-юни 2018 г.</a:t>
            </a:r>
            <a:endParaRPr lang="bg-BG" sz="3800" dirty="0">
              <a:latin typeface="Georgia" panose="02040502050405020303" pitchFamily="18" charset="0"/>
            </a:endParaRPr>
          </a:p>
        </p:txBody>
      </p:sp>
      <p:pic>
        <p:nvPicPr>
          <p:cNvPr id="1026" name="Picture 2" descr="&amp;Rcy;&amp;iecy;&amp;zcy;&amp;ucy;&amp;lcy;&amp;tcy;&amp;acy;&amp;tcy; &amp;scy; &amp;icy;&amp;zcy;&amp;ocy;&amp;bcy;&amp;rcy;&amp;acy;&amp;zhcy;&amp;iecy;&amp;ncy;&amp;icy;&amp;iecy; &amp;zcy;&amp;acy; &amp;lcy;&amp;ocy;&amp;gcy;&amp;ocy; &amp;mcy;&amp;icy;&amp;ncy;&amp;icy;&amp;scy;&amp;tcy;&amp;iecy;&amp;rcy;&amp;scy;&amp;tcy;&amp;vcy;&amp;ocy; &amp;ncy;&amp;acy; &amp;tcy;&amp;rcy;&amp;ucy;&amp;dcy;&amp;acy; &amp;icy; &amp;scy;&amp;ocy;&amp;tscy;&amp;icy;&amp;acy;&amp;lcy;&amp;ncy;&amp;acy;&amp;tcy;&amp;acy; &amp;pcy;&amp;ocy;&amp;lcy;&amp;icy;&amp;tcy;&amp;icy;&amp;kcy;&amp;a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361" y="332656"/>
            <a:ext cx="1572950" cy="157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0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864096"/>
          </a:xfrm>
        </p:spPr>
        <p:txBody>
          <a:bodyPr>
            <a:normAutofit fontScale="90000"/>
          </a:bodyPr>
          <a:lstStyle/>
          <a:p>
            <a:pPr marL="82296" lvl="0" algn="l">
              <a:spcBef>
                <a:spcPct val="20000"/>
              </a:spcBef>
            </a:pPr>
            <a:r>
              <a:rPr lang="bg-BG" sz="2400" b="1" cap="all" dirty="0" smtClean="0">
                <a:solidFill>
                  <a:srgbClr val="000000"/>
                </a:solidFill>
                <a:latin typeface="Corbel" panose="020B0503020204020204" pitchFamily="34" charset="0"/>
                <a:ea typeface="Calibri"/>
                <a:cs typeface="+mn-cs"/>
              </a:rPr>
              <a:t/>
            </a:r>
            <a:br>
              <a:rPr lang="bg-BG" sz="2400" b="1" cap="all" dirty="0" smtClean="0">
                <a:solidFill>
                  <a:srgbClr val="000000"/>
                </a:solidFill>
                <a:latin typeface="Corbel" panose="020B0503020204020204" pitchFamily="34" charset="0"/>
                <a:ea typeface="Calibri"/>
                <a:cs typeface="+mn-cs"/>
              </a:rPr>
            </a:br>
            <a:r>
              <a:rPr lang="bg-BG" sz="2400" b="1" cap="all" dirty="0" smtClean="0">
                <a:solidFill>
                  <a:srgbClr val="000000"/>
                </a:solidFill>
                <a:latin typeface="Corbel" panose="020B0503020204020204" pitchFamily="34" charset="0"/>
                <a:ea typeface="Calibri"/>
                <a:cs typeface="+mn-cs"/>
              </a:rPr>
              <a:t/>
            </a:r>
            <a:br>
              <a:rPr lang="bg-BG" sz="2400" b="1" cap="all" dirty="0" smtClean="0">
                <a:solidFill>
                  <a:srgbClr val="000000"/>
                </a:solidFill>
                <a:latin typeface="Corbel" panose="020B0503020204020204" pitchFamily="34" charset="0"/>
                <a:ea typeface="Calibri"/>
                <a:cs typeface="+mn-cs"/>
              </a:rPr>
            </a:br>
            <a:r>
              <a:rPr lang="bg-BG" sz="2400" b="1" cap="all" dirty="0">
                <a:solidFill>
                  <a:srgbClr val="000000"/>
                </a:solidFill>
                <a:latin typeface="Corbel" panose="020B0503020204020204" pitchFamily="34" charset="0"/>
                <a:ea typeface="Calibri"/>
                <a:cs typeface="+mn-cs"/>
              </a:rPr>
              <a:t/>
            </a:r>
            <a:br>
              <a:rPr lang="bg-BG" sz="2400" b="1" cap="all" dirty="0">
                <a:solidFill>
                  <a:srgbClr val="000000"/>
                </a:solidFill>
                <a:latin typeface="Corbel" panose="020B0503020204020204" pitchFamily="34" charset="0"/>
                <a:ea typeface="Calibri"/>
                <a:cs typeface="+mn-cs"/>
              </a:rPr>
            </a:br>
            <a:r>
              <a:rPr lang="es-ES" sz="2900" b="1" cap="all" dirty="0" smtClean="0">
                <a:solidFill>
                  <a:srgbClr val="000000"/>
                </a:solidFill>
                <a:latin typeface="Corbel" panose="020B0503020204020204" pitchFamily="34" charset="0"/>
                <a:ea typeface="Calibri"/>
                <a:cs typeface="+mn-cs"/>
              </a:rPr>
              <a:t>III</a:t>
            </a:r>
            <a:r>
              <a:rPr lang="es-ES" sz="2900" b="1" cap="all" dirty="0">
                <a:solidFill>
                  <a:srgbClr val="000000"/>
                </a:solidFill>
                <a:latin typeface="Corbel" panose="020B0503020204020204" pitchFamily="34" charset="0"/>
                <a:ea typeface="Calibri"/>
                <a:cs typeface="+mn-cs"/>
              </a:rPr>
              <a:t>. </a:t>
            </a:r>
            <a:r>
              <a:rPr lang="bg-BG" sz="2900" b="1" dirty="0" smtClean="0">
                <a:solidFill>
                  <a:srgbClr val="000000"/>
                </a:solidFill>
                <a:latin typeface="Corbel" panose="020B0503020204020204" pitchFamily="34" charset="0"/>
                <a:ea typeface="Calibri"/>
                <a:cs typeface="+mn-cs"/>
              </a:rPr>
              <a:t>ПОЛИТИКИ ЗА РАННО ДЕТСКО РАЗВИТИЕ</a:t>
            </a:r>
            <a:r>
              <a:rPr lang="es-ES" sz="2400" b="1" dirty="0">
                <a:solidFill>
                  <a:srgbClr val="000000"/>
                </a:solidFill>
                <a:latin typeface="Corbel" panose="020B0503020204020204" pitchFamily="34" charset="0"/>
                <a:ea typeface="Calibri"/>
                <a:cs typeface="+mn-cs"/>
              </a:rPr>
              <a:t/>
            </a:r>
            <a:br>
              <a:rPr lang="es-ES" sz="2400" b="1" dirty="0">
                <a:solidFill>
                  <a:srgbClr val="000000"/>
                </a:solidFill>
                <a:latin typeface="Corbel" panose="020B0503020204020204" pitchFamily="34" charset="0"/>
                <a:ea typeface="Calibri"/>
                <a:cs typeface="+mn-cs"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24847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bg-BG" sz="3100" dirty="0" smtClean="0"/>
              <a:t>В съответствие с </a:t>
            </a:r>
            <a:r>
              <a:rPr lang="bg-BG" sz="3100" dirty="0"/>
              <a:t>приоритетите </a:t>
            </a:r>
            <a:r>
              <a:rPr lang="bg-BG" sz="3100" dirty="0" smtClean="0"/>
              <a:t>за </a:t>
            </a:r>
            <a:r>
              <a:rPr lang="bg-BG" sz="3100" b="1" dirty="0" smtClean="0"/>
              <a:t>намаляване </a:t>
            </a:r>
            <a:r>
              <a:rPr lang="bg-BG" sz="3100" b="1" dirty="0"/>
              <a:t>на бедността и насърчаване на социалното </a:t>
            </a:r>
            <a:r>
              <a:rPr lang="bg-BG" sz="3100" b="1" dirty="0" smtClean="0"/>
              <a:t>включване</a:t>
            </a:r>
            <a:r>
              <a:rPr lang="bg-BG" sz="3100" dirty="0" smtClean="0"/>
              <a:t> </a:t>
            </a:r>
            <a:r>
              <a:rPr lang="bg-BG" sz="3100" dirty="0"/>
              <a:t>чрез подкрепа за децата и семействата, включително интегрирани услуги за ранно детско развитие. </a:t>
            </a:r>
            <a:endParaRPr lang="bg-BG" sz="3100" dirty="0" smtClean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bg-BG" sz="13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bg-BG" sz="3100" b="1" dirty="0" smtClean="0"/>
              <a:t>Концепцията за ранно детско развитие</a:t>
            </a:r>
            <a:r>
              <a:rPr lang="bg-BG" sz="2800" dirty="0" smtClean="0"/>
              <a:t>:</a:t>
            </a:r>
          </a:p>
          <a:p>
            <a:pPr marL="712788" indent="-357188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3100" dirty="0" smtClean="0"/>
              <a:t>сравнително нова;</a:t>
            </a:r>
          </a:p>
          <a:p>
            <a:pPr marL="712788" indent="-357188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3100" dirty="0" smtClean="0"/>
              <a:t>има </a:t>
            </a:r>
            <a:r>
              <a:rPr lang="bg-BG" sz="3100" dirty="0"/>
              <a:t>огромен потенциал да се развие като важен инструмент за подкрепа на децата и </a:t>
            </a:r>
            <a:r>
              <a:rPr lang="bg-BG" sz="3100" dirty="0" smtClean="0"/>
              <a:t>семействата;</a:t>
            </a:r>
          </a:p>
          <a:p>
            <a:pPr marL="712788" indent="-357188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3100" dirty="0" smtClean="0"/>
              <a:t>популяризиране и </a:t>
            </a:r>
            <a:r>
              <a:rPr lang="bg-BG" sz="3100" dirty="0"/>
              <a:t>утвърждаването </a:t>
            </a:r>
            <a:r>
              <a:rPr lang="bg-BG" sz="3100" dirty="0" smtClean="0"/>
              <a:t>като </a:t>
            </a:r>
            <a:r>
              <a:rPr lang="bg-BG" sz="3100" dirty="0"/>
              <a:t>интегрирана политика, гарантираща благосъстоянието на децата още от ранна </a:t>
            </a:r>
            <a:r>
              <a:rPr lang="bg-BG" sz="3100" dirty="0" smtClean="0"/>
              <a:t>възраст </a:t>
            </a:r>
            <a:endParaRPr lang="bg-BG" sz="3100" dirty="0"/>
          </a:p>
          <a:p>
            <a:endParaRPr lang="bg-BG" sz="2600" dirty="0"/>
          </a:p>
        </p:txBody>
      </p:sp>
    </p:spTree>
    <p:extLst>
      <p:ext uri="{BB962C8B-B14F-4D97-AF65-F5344CB8AC3E}">
        <p14:creationId xmlns:p14="http://schemas.microsoft.com/office/powerpoint/2010/main" val="394110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224136"/>
          </a:xfrm>
        </p:spPr>
        <p:txBody>
          <a:bodyPr>
            <a:normAutofit fontScale="90000"/>
          </a:bodyPr>
          <a:lstStyle/>
          <a:p>
            <a:pPr marL="82296" lvl="0" algn="l">
              <a:lnSpc>
                <a:spcPct val="120000"/>
              </a:lnSpc>
              <a:spcBef>
                <a:spcPct val="20000"/>
              </a:spcBef>
            </a:pPr>
            <a:r>
              <a:rPr lang="bg-BG" sz="2900" b="1" dirty="0" smtClean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Times New Roman"/>
              </a:rPr>
              <a:t/>
            </a:r>
            <a:br>
              <a:rPr lang="bg-BG" sz="2900" b="1" dirty="0" smtClean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Times New Roman"/>
              </a:rPr>
            </a:br>
            <a:r>
              <a:rPr lang="bg-BG" sz="2900" b="1" dirty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Times New Roman"/>
              </a:rPr>
              <a:t/>
            </a:r>
            <a:br>
              <a:rPr lang="bg-BG" sz="2900" b="1" dirty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Times New Roman"/>
              </a:rPr>
            </a:br>
            <a:r>
              <a:rPr lang="es-ES" sz="2900" b="1" dirty="0" smtClean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Times New Roman"/>
              </a:rPr>
              <a:t>IV. </a:t>
            </a:r>
            <a:r>
              <a:rPr lang="bg-BG" sz="2900" b="1" dirty="0" smtClean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+mn-cs"/>
              </a:rPr>
              <a:t>ХОРАТА С УВРЕЖДАНИЯ – </a:t>
            </a:r>
            <a:br>
              <a:rPr lang="bg-BG" sz="2900" b="1" dirty="0" smtClean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+mn-cs"/>
              </a:rPr>
            </a:br>
            <a:r>
              <a:rPr lang="bg-BG" sz="2900" b="1" dirty="0" smtClean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+mn-cs"/>
              </a:rPr>
              <a:t>ПЪЛНОПРАВНИ ЧЛЕНОВЕ НА ОБЩЕСТВОТО</a:t>
            </a:r>
            <a:r>
              <a:rPr lang="bg-BG" sz="24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bg-BG" sz="24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67240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spcBef>
                <a:spcPts val="800"/>
              </a:spcBef>
            </a:pPr>
            <a:r>
              <a:rPr lang="bg-BG" sz="2800" b="1" dirty="0" smtClean="0"/>
              <a:t>Ключов приоритет </a:t>
            </a:r>
            <a:r>
              <a:rPr lang="bg-BG" sz="2800" dirty="0" smtClean="0"/>
              <a:t>- развитие на възможностите за пълното ползване на всички права и свободи от страна на хората с увреждания, без дискриминация</a:t>
            </a:r>
            <a:endParaRPr lang="bg-BG" sz="2800" b="1" dirty="0" smtClean="0"/>
          </a:p>
          <a:p>
            <a:pPr algn="just">
              <a:lnSpc>
                <a:spcPct val="110000"/>
              </a:lnSpc>
              <a:spcBef>
                <a:spcPts val="800"/>
              </a:spcBef>
            </a:pPr>
            <a:r>
              <a:rPr lang="bg-BG" sz="2800" b="1" dirty="0" smtClean="0"/>
              <a:t>Равни възможности </a:t>
            </a:r>
            <a:endParaRPr lang="bg-BG" sz="2800" dirty="0" smtClean="0"/>
          </a:p>
          <a:p>
            <a:pPr algn="just">
              <a:lnSpc>
                <a:spcPct val="110000"/>
              </a:lnSpc>
              <a:spcBef>
                <a:spcPts val="800"/>
              </a:spcBef>
            </a:pPr>
            <a:r>
              <a:rPr lang="bg-BG" sz="2800" b="1" dirty="0" smtClean="0"/>
              <a:t>Достъпност</a:t>
            </a:r>
            <a:r>
              <a:rPr lang="bg-BG" sz="2800" dirty="0" smtClean="0"/>
              <a:t> </a:t>
            </a:r>
          </a:p>
          <a:p>
            <a:pPr algn="just">
              <a:lnSpc>
                <a:spcPct val="110000"/>
              </a:lnSpc>
              <a:spcBef>
                <a:spcPts val="800"/>
              </a:spcBef>
            </a:pPr>
            <a:r>
              <a:rPr lang="bg-BG" sz="2800" dirty="0" smtClean="0"/>
              <a:t>Продължаване разглеждането на </a:t>
            </a:r>
            <a:r>
              <a:rPr lang="bg-BG" sz="2800" b="1" dirty="0" smtClean="0"/>
              <a:t>досиета</a:t>
            </a:r>
            <a:r>
              <a:rPr lang="bg-BG" sz="2800" dirty="0" smtClean="0"/>
              <a:t> в областта на </a:t>
            </a:r>
            <a:r>
              <a:rPr lang="bg-BG" sz="2800" dirty="0" err="1" smtClean="0"/>
              <a:t>антидискриминацията</a:t>
            </a:r>
            <a:r>
              <a:rPr lang="bg-BG" sz="2800" dirty="0" smtClean="0"/>
              <a:t> и равните права </a:t>
            </a:r>
          </a:p>
          <a:p>
            <a:pPr marL="0" indent="0">
              <a:buNone/>
            </a:pPr>
            <a:endParaRPr lang="bg-BG" sz="2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64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bg-BG" sz="2600" b="1" dirty="0" smtClean="0"/>
              <a:t>ОСНОВНИ ДОСИЕТА</a:t>
            </a:r>
            <a:endParaRPr lang="bg-BG" sz="2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1334"/>
            <a:ext cx="8229600" cy="368397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bg-BG" sz="2600" dirty="0" smtClean="0"/>
              <a:t>По време на Председателството  се очаква сериозно натоварване  в областта на социалната политика на ЕС, свързано с важни и политически чувствителни досиета: </a:t>
            </a:r>
          </a:p>
          <a:p>
            <a:pPr marL="711200" indent="-355600" algn="just">
              <a:buFont typeface="Wingdings" panose="05000000000000000000" pitchFamily="2" charset="2"/>
              <a:buChar char="ü"/>
            </a:pPr>
            <a:r>
              <a:rPr lang="bg-BG" sz="2600" dirty="0" smtClean="0"/>
              <a:t>Директива за командироването;</a:t>
            </a:r>
          </a:p>
          <a:p>
            <a:pPr marL="711200" indent="-355600" algn="just">
              <a:buFont typeface="Wingdings" panose="05000000000000000000" pitchFamily="2" charset="2"/>
              <a:buChar char="ü"/>
            </a:pPr>
            <a:r>
              <a:rPr lang="bg-BG" sz="2600" dirty="0" smtClean="0"/>
              <a:t>Регламент 883 за координация на системите за социална сигурност;</a:t>
            </a:r>
          </a:p>
          <a:p>
            <a:pPr marL="711200" indent="-355600" algn="just">
              <a:buFont typeface="Wingdings" panose="05000000000000000000" pitchFamily="2" charset="2"/>
              <a:buChar char="ü"/>
            </a:pPr>
            <a:r>
              <a:rPr lang="bg-BG" sz="2600" dirty="0" smtClean="0"/>
              <a:t>Европейски акт за достъпност</a:t>
            </a:r>
          </a:p>
          <a:p>
            <a:pPr marL="0" indent="0" algn="just">
              <a:buNone/>
            </a:pP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54926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3833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bg-BG" sz="2600" dirty="0" smtClean="0"/>
              <a:t/>
            </a:r>
            <a:br>
              <a:rPr lang="bg-BG" sz="2600" dirty="0" smtClean="0"/>
            </a:br>
            <a:r>
              <a:rPr lang="bg-BG" sz="2600" b="1" dirty="0" smtClean="0"/>
              <a:t>ЕВРОПЕЙСКИ СТЪЛБ ЗА СОЦИАЛНИ ПРАВА (</a:t>
            </a:r>
            <a:r>
              <a:rPr lang="bg-BG" sz="2600" b="1" dirty="0" err="1" smtClean="0"/>
              <a:t>ЕССП</a:t>
            </a:r>
            <a:r>
              <a:rPr lang="bg-BG" sz="2600" b="1" dirty="0" smtClean="0"/>
              <a:t>)</a:t>
            </a:r>
            <a:endParaRPr lang="bg-BG" sz="2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algn="just"/>
            <a:r>
              <a:rPr lang="bg-BG" sz="2600" dirty="0" smtClean="0"/>
              <a:t>България изразява </a:t>
            </a:r>
            <a:r>
              <a:rPr lang="bg-BG" sz="2600" b="1" dirty="0" smtClean="0"/>
              <a:t>принципна подкрепа </a:t>
            </a:r>
            <a:r>
              <a:rPr lang="bg-BG" sz="2600" dirty="0" smtClean="0"/>
              <a:t>за инициативата</a:t>
            </a:r>
          </a:p>
          <a:p>
            <a:pPr algn="just"/>
            <a:r>
              <a:rPr lang="bg-BG" sz="2600" dirty="0" err="1" smtClean="0"/>
              <a:t>ЕССП</a:t>
            </a:r>
            <a:r>
              <a:rPr lang="bg-BG" sz="2600" dirty="0" smtClean="0"/>
              <a:t> е </a:t>
            </a:r>
            <a:r>
              <a:rPr lang="bg-BG" sz="2600" b="1" dirty="0" smtClean="0"/>
              <a:t>важна стъпка от развитието на социалното измерение </a:t>
            </a:r>
            <a:r>
              <a:rPr lang="bg-BG" sz="2600" dirty="0" smtClean="0"/>
              <a:t>в ЕС</a:t>
            </a:r>
          </a:p>
          <a:p>
            <a:pPr algn="just"/>
            <a:r>
              <a:rPr lang="bg-BG" sz="2600" dirty="0" smtClean="0"/>
              <a:t>Необходимост от постигане на яснота по отношение на някои елементи от </a:t>
            </a:r>
            <a:r>
              <a:rPr lang="bg-BG" sz="2600" dirty="0" err="1" smtClean="0"/>
              <a:t>ЕССП</a:t>
            </a:r>
            <a:endParaRPr lang="bg-BG" sz="2600" dirty="0" smtClean="0"/>
          </a:p>
          <a:p>
            <a:pPr algn="just"/>
            <a:r>
              <a:rPr lang="bg-BG" sz="2600" dirty="0" smtClean="0"/>
              <a:t>Обсъждането и приемането на </a:t>
            </a:r>
            <a:r>
              <a:rPr lang="bg-BG" sz="2600" b="1" dirty="0" smtClean="0"/>
              <a:t>прокламацията</a:t>
            </a:r>
            <a:r>
              <a:rPr lang="bg-BG" sz="2600" dirty="0" smtClean="0"/>
              <a:t> следва да приключи до края на 2017 г. </a:t>
            </a:r>
            <a:endParaRPr lang="bg-BG" sz="2600" dirty="0"/>
          </a:p>
        </p:txBody>
      </p:sp>
    </p:spTree>
    <p:extLst>
      <p:ext uri="{BB962C8B-B14F-4D97-AF65-F5344CB8AC3E}">
        <p14:creationId xmlns:p14="http://schemas.microsoft.com/office/powerpoint/2010/main" val="163801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2592288"/>
          </a:xfrm>
        </p:spPr>
        <p:txBody>
          <a:bodyPr/>
          <a:lstStyle/>
          <a:p>
            <a:r>
              <a:rPr lang="bg-BG" dirty="0" smtClean="0"/>
              <a:t>БЛАГОДАРЯ ЗА ВНИМАНИЕТО!</a:t>
            </a:r>
            <a:endParaRPr lang="bg-BG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500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-35258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8568952" cy="1296144"/>
          </a:xfrm>
        </p:spPr>
        <p:txBody>
          <a:bodyPr>
            <a:normAutofit fontScale="90000"/>
          </a:bodyPr>
          <a:lstStyle/>
          <a:p>
            <a:pPr algn="l"/>
            <a:r>
              <a:rPr lang="bg-BG" sz="2600" dirty="0" smtClean="0"/>
              <a:t/>
            </a:r>
            <a:br>
              <a:rPr lang="bg-BG" sz="2600" dirty="0" smtClean="0"/>
            </a:br>
            <a:r>
              <a:rPr lang="bg-BG" sz="2900" b="1" dirty="0" smtClean="0"/>
              <a:t>ПРОЕКТ НА ПРОГРАМА НА РЕПУБЛИКА БЪЛГАРИЯ ЗА ПРЕДСЕДАТЕЛСТВОТО НА СЪВЕТА НА ЕВРОПЕЙСКИЯ СЪЮЗ (1 януари – 30 юни 2018 г.)</a:t>
            </a:r>
            <a:r>
              <a:rPr lang="ru-RU" dirty="0"/>
              <a:t/>
            </a:r>
            <a:br>
              <a:rPr lang="ru-RU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852936"/>
            <a:ext cx="8496944" cy="3888432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500"/>
              </a:spcBef>
            </a:pPr>
            <a:r>
              <a:rPr lang="bg-BG" sz="2200" dirty="0" smtClean="0"/>
              <a:t>Приет с Решение № 387 на Министерския съвет от 13 юли 2017 г.</a:t>
            </a:r>
          </a:p>
          <a:p>
            <a:pPr algn="just">
              <a:spcBef>
                <a:spcPts val="500"/>
              </a:spcBef>
            </a:pPr>
            <a:r>
              <a:rPr lang="bg-BG" sz="2200" b="1" dirty="0" smtClean="0"/>
              <a:t>Основни цели на България</a:t>
            </a:r>
            <a:r>
              <a:rPr lang="bg-BG" sz="2200" dirty="0" smtClean="0"/>
              <a:t>, предвидени в Проекта на програма:</a:t>
            </a:r>
          </a:p>
          <a:p>
            <a:pPr marL="354013" indent="12700" algn="just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bg-BG" sz="2200" dirty="0" smtClean="0"/>
              <a:t>  постигане на ориентирани към бъдещето реални резултати, следвайки принципите на </a:t>
            </a:r>
            <a:r>
              <a:rPr lang="bg-BG" sz="2200" b="1" dirty="0" smtClean="0"/>
              <a:t>прозрачност и отчетност</a:t>
            </a:r>
            <a:r>
              <a:rPr lang="bg-BG" sz="2200" dirty="0" smtClean="0"/>
              <a:t> и реализирайки </a:t>
            </a:r>
            <a:r>
              <a:rPr lang="bg-BG" sz="2200" b="1" dirty="0" smtClean="0"/>
              <a:t>„отворено към гражданите“ Председателство</a:t>
            </a:r>
            <a:r>
              <a:rPr lang="bg-BG" sz="2200" dirty="0" smtClean="0"/>
              <a:t>; </a:t>
            </a:r>
          </a:p>
          <a:p>
            <a:pPr marL="354013" indent="12700" algn="just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bg-BG" sz="2200" dirty="0" smtClean="0"/>
              <a:t>  търсене на </a:t>
            </a:r>
            <a:r>
              <a:rPr lang="bg-BG" sz="2200" b="1" dirty="0" smtClean="0"/>
              <a:t>баланс</a:t>
            </a:r>
            <a:r>
              <a:rPr lang="bg-BG" sz="2200" dirty="0" smtClean="0"/>
              <a:t> между специфичните приоритети на </a:t>
            </a:r>
            <a:r>
              <a:rPr lang="bg-BG" sz="2200" dirty="0" err="1" smtClean="0"/>
              <a:t>ДЧ</a:t>
            </a:r>
            <a:r>
              <a:rPr lang="bg-BG" sz="2200" dirty="0" smtClean="0"/>
              <a:t> и стратегическите приоритети на ЕС в активен диалог с гражданите; </a:t>
            </a:r>
          </a:p>
          <a:p>
            <a:pPr marL="354013" indent="12700" algn="just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bg-BG" sz="2200" dirty="0"/>
              <a:t> </a:t>
            </a:r>
            <a:r>
              <a:rPr lang="bg-BG" sz="2200" dirty="0" smtClean="0"/>
              <a:t> запазване на </a:t>
            </a:r>
            <a:r>
              <a:rPr lang="bg-BG" sz="2200" b="1" dirty="0" smtClean="0"/>
              <a:t>единството и солидарността </a:t>
            </a:r>
            <a:r>
              <a:rPr lang="bg-BG" sz="2200" dirty="0" smtClean="0"/>
              <a:t>между </a:t>
            </a:r>
            <a:r>
              <a:rPr lang="bg-BG" sz="2200" dirty="0" err="1" smtClean="0"/>
              <a:t>ДЧ</a:t>
            </a:r>
            <a:r>
              <a:rPr lang="bg-BG" sz="2200" dirty="0" smtClean="0"/>
              <a:t>; </a:t>
            </a:r>
          </a:p>
          <a:p>
            <a:pPr marL="354013" indent="12700" algn="just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bg-BG" sz="2200" dirty="0"/>
              <a:t> </a:t>
            </a:r>
            <a:r>
              <a:rPr lang="bg-BG" sz="2200" dirty="0" smtClean="0"/>
              <a:t> търсене на </a:t>
            </a:r>
            <a:r>
              <a:rPr lang="bg-BG" sz="2200" b="1" dirty="0" smtClean="0"/>
              <a:t>консенсус, компромис и  разбирателство </a:t>
            </a:r>
            <a:r>
              <a:rPr lang="bg-BG" sz="2200" dirty="0" smtClean="0"/>
              <a:t>между </a:t>
            </a:r>
            <a:r>
              <a:rPr lang="bg-BG" sz="2200" dirty="0" err="1" smtClean="0"/>
              <a:t>ДЧ</a:t>
            </a:r>
            <a:endParaRPr lang="bg-BG" sz="2200" dirty="0" smtClean="0"/>
          </a:p>
          <a:p>
            <a:pPr marL="354013" indent="12700" algn="just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bg-BG" sz="2200" dirty="0"/>
              <a:t> </a:t>
            </a:r>
            <a:r>
              <a:rPr lang="bg-BG" sz="2200" dirty="0" smtClean="0"/>
              <a:t> насърчаване на </a:t>
            </a:r>
            <a:r>
              <a:rPr lang="bg-BG" sz="2200" b="1" dirty="0" smtClean="0"/>
              <a:t>партньорствата</a:t>
            </a:r>
            <a:r>
              <a:rPr lang="bg-BG" sz="2200" dirty="0" smtClean="0"/>
              <a:t> на всички нива на основата на </a:t>
            </a:r>
            <a:r>
              <a:rPr lang="bg-BG" sz="2200" b="1" dirty="0" smtClean="0"/>
              <a:t>интегриран подход и съвместно сътрудничество</a:t>
            </a:r>
            <a:r>
              <a:rPr lang="bg-BG" sz="2200" dirty="0" smtClean="0"/>
              <a:t>; </a:t>
            </a:r>
          </a:p>
          <a:p>
            <a:pPr marL="354013" indent="12700" algn="just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bg-BG" sz="2200" dirty="0" smtClean="0"/>
              <a:t>  хоризонтални приоритети: темите за </a:t>
            </a:r>
            <a:r>
              <a:rPr lang="bg-BG" sz="2200" dirty="0" err="1" smtClean="0"/>
              <a:t>младежта</a:t>
            </a:r>
            <a:r>
              <a:rPr lang="bg-BG" sz="2200" dirty="0" smtClean="0"/>
              <a:t> и сигурността </a:t>
            </a:r>
          </a:p>
        </p:txBody>
      </p:sp>
    </p:spTree>
    <p:extLst>
      <p:ext uri="{BB962C8B-B14F-4D97-AF65-F5344CB8AC3E}">
        <p14:creationId xmlns:p14="http://schemas.microsoft.com/office/powerpoint/2010/main" val="53404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-35258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363272" cy="453650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Три</a:t>
            </a:r>
            <a:r>
              <a:rPr lang="bg-BG" sz="2400" b="1" dirty="0" smtClean="0"/>
              <a:t> основни</a:t>
            </a:r>
            <a:r>
              <a:rPr lang="ru-RU" sz="2400" b="1" dirty="0" smtClean="0"/>
              <a:t> </a:t>
            </a:r>
            <a:r>
              <a:rPr lang="ru-RU" sz="2400" b="1" dirty="0"/>
              <a:t>послания</a:t>
            </a:r>
            <a:r>
              <a:rPr lang="ru-RU" sz="2000" dirty="0"/>
              <a:t>: </a:t>
            </a:r>
            <a:endParaRPr lang="ru-RU" sz="2000" dirty="0" smtClean="0"/>
          </a:p>
          <a:p>
            <a:pPr indent="12700" algn="just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ü"/>
            </a:pPr>
            <a:r>
              <a:rPr lang="ru-RU" sz="2000" dirty="0" smtClean="0"/>
              <a:t>  </a:t>
            </a:r>
            <a:r>
              <a:rPr lang="ru-RU" sz="2000" b="1" dirty="0" smtClean="0"/>
              <a:t>Консенсус</a:t>
            </a:r>
            <a:r>
              <a:rPr lang="ru-RU" sz="2000" dirty="0" smtClean="0"/>
              <a:t> – </a:t>
            </a:r>
            <a:r>
              <a:rPr lang="bg-BG" sz="2000" dirty="0" smtClean="0"/>
              <a:t>с фокус сигурността, превенцията на </a:t>
            </a:r>
            <a:r>
              <a:rPr lang="bg-BG" sz="2000" dirty="0" err="1" smtClean="0"/>
              <a:t>радикализация</a:t>
            </a:r>
            <a:r>
              <a:rPr lang="bg-BG" sz="2000" dirty="0" smtClean="0"/>
              <a:t>, миграцията, правосъдието, бъдещето на Западните Балкани и устойчив интегриран подход за Дунавския и Черноморски регион; </a:t>
            </a:r>
          </a:p>
          <a:p>
            <a:pPr indent="12700" algn="just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ü"/>
            </a:pPr>
            <a:r>
              <a:rPr lang="ru-RU" sz="2000" dirty="0" smtClean="0"/>
              <a:t>  </a:t>
            </a:r>
            <a:r>
              <a:rPr lang="ru-RU" sz="2000" b="1" dirty="0" err="1" smtClean="0"/>
              <a:t>Конкурентоспособност</a:t>
            </a:r>
            <a:r>
              <a:rPr lang="ru-RU" sz="2000" dirty="0" smtClean="0"/>
              <a:t> </a:t>
            </a:r>
            <a:r>
              <a:rPr lang="ru-RU" sz="2000" dirty="0"/>
              <a:t>– </a:t>
            </a:r>
            <a:r>
              <a:rPr lang="ru-RU" sz="2000" dirty="0" smtClean="0"/>
              <a:t> с фокус Единен </a:t>
            </a:r>
            <a:r>
              <a:rPr lang="bg-BG" sz="2000" dirty="0" smtClean="0"/>
              <a:t>Единен пазар, подкрепа за предприемачеството, малките и средни предприятия и стартиращите фирми, постигане на икономически растеж и създаване на работни места, задълбочаване на икономическия и паричен съюз, устойчива околна среда, ефективен Енергиен съюз;</a:t>
            </a:r>
            <a:endParaRPr lang="ru-RU" sz="2000" dirty="0" smtClean="0"/>
          </a:p>
          <a:p>
            <a:pPr indent="12700" algn="just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ü"/>
            </a:pPr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Кохезия</a:t>
            </a:r>
            <a:r>
              <a:rPr lang="ru-RU" sz="2000" dirty="0" smtClean="0"/>
              <a:t> </a:t>
            </a:r>
            <a:r>
              <a:rPr lang="ru-RU" sz="2000" dirty="0"/>
              <a:t>– </a:t>
            </a:r>
            <a:r>
              <a:rPr lang="ru-RU" sz="2000" dirty="0" smtClean="0"/>
              <a:t> с фокус</a:t>
            </a:r>
            <a:r>
              <a:rPr lang="bg-BG" sz="2000" dirty="0" smtClean="0"/>
              <a:t> новата Многогодишна финансова рамка, инвестиции в растеж и заетост, бъдещето на </a:t>
            </a:r>
            <a:r>
              <a:rPr lang="bg-BG" sz="2000" dirty="0" err="1" smtClean="0"/>
              <a:t>Кохезионната</a:t>
            </a:r>
            <a:r>
              <a:rPr lang="bg-BG" sz="2000" dirty="0" smtClean="0"/>
              <a:t> политика след 2020 г. и Европейските структурни и инвестиционни фондове, опростяване и модернизиране на Общата селскостопанска политика и културно наследство. </a:t>
            </a:r>
            <a:endParaRPr lang="ru-RU" sz="2000" dirty="0" smtClean="0"/>
          </a:p>
          <a:p>
            <a:endParaRPr lang="ru-RU" sz="2000" dirty="0"/>
          </a:p>
          <a:p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27565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1584176"/>
          </a:xfrm>
        </p:spPr>
        <p:txBody>
          <a:bodyPr>
            <a:noAutofit/>
          </a:bodyPr>
          <a:lstStyle/>
          <a:p>
            <a:pPr algn="l"/>
            <a:r>
              <a:rPr lang="bg-BG" sz="2600" b="1" dirty="0" smtClean="0"/>
              <a:t>ПРОГРАМА НА СЪВЕТА НА ЕС ПО ВРЕМЕ НА ЕСТОНСКОТО, БЪЛГАРСКОТО И АВСТРИЙСКОТО ПРЕДСЕДАТЕЛСТВА (01.07.2017 г. – 31.12.2018 г.)</a:t>
            </a:r>
            <a:endParaRPr lang="bg-BG" sz="2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6992"/>
            <a:ext cx="8363272" cy="2769171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</a:pPr>
            <a:r>
              <a:rPr lang="bg-BG" sz="2600" dirty="0" smtClean="0"/>
              <a:t>Акценти и приоритети в програмата, които са от компетентността на </a:t>
            </a:r>
            <a:r>
              <a:rPr lang="bg-BG" sz="2600" dirty="0" err="1" smtClean="0"/>
              <a:t>МТСП</a:t>
            </a:r>
            <a:r>
              <a:rPr lang="bg-BG" sz="2600" dirty="0" smtClean="0"/>
              <a:t>:</a:t>
            </a:r>
          </a:p>
          <a:p>
            <a:pPr marL="712788" indent="-357188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2600" dirty="0" smtClean="0"/>
              <a:t>Предприемачество и създаване на работни места;</a:t>
            </a:r>
          </a:p>
          <a:p>
            <a:pPr marL="712788" indent="-357188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2600" dirty="0" smtClean="0"/>
              <a:t>Инвестиране в бъдещето</a:t>
            </a:r>
            <a:r>
              <a:rPr lang="en-US" sz="2600" dirty="0" smtClean="0"/>
              <a:t>;</a:t>
            </a:r>
            <a:endParaRPr lang="bg-BG" sz="2600" dirty="0" smtClean="0"/>
          </a:p>
          <a:p>
            <a:pPr marL="712788" indent="-357188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2600" dirty="0" smtClean="0"/>
              <a:t>Съюз, който предоставя на всички свои граждани възможности за действие и ги защитава </a:t>
            </a:r>
          </a:p>
          <a:p>
            <a:pPr marL="712788" indent="-357188">
              <a:buFont typeface="Wingdings" panose="05000000000000000000" pitchFamily="2" charset="2"/>
              <a:buChar char="ü"/>
            </a:pPr>
            <a:endParaRPr lang="bg-BG" sz="2600" dirty="0"/>
          </a:p>
        </p:txBody>
      </p:sp>
    </p:spTree>
    <p:extLst>
      <p:ext uri="{BB962C8B-B14F-4D97-AF65-F5344CB8AC3E}">
        <p14:creationId xmlns:p14="http://schemas.microsoft.com/office/powerpoint/2010/main" val="276092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4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sz="2600" b="1" dirty="0" smtClean="0"/>
              <a:t>БЪЛГАРСКОТО ПРЕДСЕДАТЕЛСТВО:</a:t>
            </a:r>
          </a:p>
          <a:p>
            <a:pPr marL="0" indent="0" algn="just">
              <a:buNone/>
            </a:pPr>
            <a:endParaRPr lang="bg-BG" sz="2600" dirty="0" smtClean="0"/>
          </a:p>
          <a:p>
            <a:pPr algn="just"/>
            <a:r>
              <a:rPr lang="bg-BG" sz="2600" dirty="0" smtClean="0"/>
              <a:t>Целенасочени и активни</a:t>
            </a:r>
            <a:r>
              <a:rPr lang="ru-RU" sz="2600" dirty="0" smtClean="0"/>
              <a:t> действия за  подготовка на </a:t>
            </a:r>
            <a:r>
              <a:rPr lang="bg-BG" sz="2600" dirty="0"/>
              <a:t>П</a:t>
            </a:r>
            <a:r>
              <a:rPr lang="bg-BG" sz="2600" dirty="0" smtClean="0"/>
              <a:t>редседателството</a:t>
            </a:r>
            <a:endParaRPr lang="ru-RU" sz="2600" dirty="0" smtClean="0"/>
          </a:p>
          <a:p>
            <a:pPr marL="0" indent="0" algn="just">
              <a:buNone/>
            </a:pPr>
            <a:endParaRPr lang="ru-RU" sz="2600" dirty="0"/>
          </a:p>
          <a:p>
            <a:pPr algn="just"/>
            <a:r>
              <a:rPr lang="ru-RU" sz="2600" dirty="0" smtClean="0"/>
              <a:t>Начало на </a:t>
            </a:r>
            <a:r>
              <a:rPr lang="ru-RU" sz="2600" dirty="0" err="1" smtClean="0"/>
              <a:t>Председателското</a:t>
            </a:r>
            <a:r>
              <a:rPr lang="ru-RU" sz="2600" dirty="0" smtClean="0"/>
              <a:t> трио - Декларация в </a:t>
            </a:r>
            <a:r>
              <a:rPr lang="bg-BG" sz="2600" dirty="0" smtClean="0"/>
              <a:t>областта</a:t>
            </a:r>
            <a:r>
              <a:rPr lang="ru-RU" sz="2600" dirty="0" smtClean="0"/>
              <a:t> на равнопоставеността на жените </a:t>
            </a:r>
            <a:r>
              <a:rPr lang="bg-BG" sz="2600" dirty="0" smtClean="0"/>
              <a:t>и мъжете </a:t>
            </a:r>
          </a:p>
          <a:p>
            <a:endParaRPr lang="bg-BG" sz="2600" dirty="0" smtClean="0"/>
          </a:p>
          <a:p>
            <a:r>
              <a:rPr lang="bg-BG" sz="2600" dirty="0" smtClean="0"/>
              <a:t>Приоритети, основни досиета и възможни сценарии за тяхното развитие  по време на Председателството</a:t>
            </a:r>
            <a:r>
              <a:rPr lang="en-US" sz="2600" dirty="0"/>
              <a:t> </a:t>
            </a:r>
            <a:endParaRPr lang="bg-BG" sz="2600" dirty="0" smtClean="0"/>
          </a:p>
          <a:p>
            <a:pPr marL="0" indent="0">
              <a:buNone/>
            </a:pPr>
            <a:endParaRPr lang="bg-BG" sz="2600" dirty="0" smtClean="0"/>
          </a:p>
          <a:p>
            <a:endParaRPr lang="bg-BG" sz="2600" dirty="0" smtClean="0"/>
          </a:p>
          <a:p>
            <a:endParaRPr lang="bg-BG" sz="2600" dirty="0" smtClean="0"/>
          </a:p>
          <a:p>
            <a:endParaRPr lang="bg-BG" sz="2600" dirty="0"/>
          </a:p>
          <a:p>
            <a:endParaRPr lang="ru-RU" sz="2600" dirty="0" smtClean="0"/>
          </a:p>
          <a:p>
            <a:endParaRPr lang="ru-RU" sz="2600" dirty="0" smtClean="0"/>
          </a:p>
          <a:p>
            <a:endParaRPr lang="bg-BG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36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240666"/>
            <a:ext cx="7920880" cy="1828293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bg-BG" sz="2400" dirty="0" smtClean="0">
                <a:effectLst/>
              </a:rPr>
              <a:t/>
            </a:r>
            <a:br>
              <a:rPr lang="bg-BG" sz="2400" dirty="0" smtClean="0">
                <a:effectLst/>
              </a:rPr>
            </a:br>
            <a:r>
              <a:rPr lang="en-US" sz="2400" dirty="0" smtClean="0">
                <a:effectLst/>
              </a:rPr>
              <a:t/>
            </a:r>
            <a:br>
              <a:rPr lang="en-US" sz="2400" dirty="0" smtClean="0">
                <a:effectLst/>
              </a:rPr>
            </a:br>
            <a:r>
              <a:rPr lang="bg-BG" sz="2600" dirty="0" smtClean="0">
                <a:solidFill>
                  <a:schemeClr val="tx1"/>
                </a:solidFill>
                <a:effectLst/>
              </a:rPr>
              <a:t>В рамките на националния процес за подготовка на Българското председателство в областта на заетостта, трудовата мобилност и социалната политика са определени </a:t>
            </a:r>
            <a:r>
              <a:rPr lang="bg-BG" sz="2600" b="1" dirty="0" smtClean="0">
                <a:solidFill>
                  <a:schemeClr val="tx1"/>
                </a:solidFill>
                <a:effectLst/>
              </a:rPr>
              <a:t>четири приоритетни теми</a:t>
            </a:r>
            <a:r>
              <a:rPr lang="bg-BG" sz="2600" dirty="0" smtClean="0">
                <a:solidFill>
                  <a:schemeClr val="tx1"/>
                </a:solidFill>
                <a:effectLst/>
              </a:rPr>
              <a:t>: </a:t>
            </a:r>
            <a:endParaRPr lang="bg-BG" sz="2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996952"/>
            <a:ext cx="7776864" cy="3456384"/>
          </a:xfrm>
        </p:spPr>
        <p:txBody>
          <a:bodyPr>
            <a:normAutofit fontScale="40000" lnSpcReduction="20000"/>
          </a:bodyPr>
          <a:lstStyle/>
          <a:p>
            <a:pPr marL="82296" indent="0" algn="just">
              <a:spcAft>
                <a:spcPts val="0"/>
              </a:spcAft>
              <a:buNone/>
            </a:pPr>
            <a:endParaRPr lang="bg-BG" sz="2000" b="1" dirty="0" smtClean="0">
              <a:solidFill>
                <a:srgbClr val="000000"/>
              </a:solidFill>
              <a:latin typeface="Corbel" panose="020B0503020204020204" pitchFamily="34" charset="0"/>
              <a:ea typeface="Times New Roman"/>
              <a:cs typeface="Times New Roman"/>
            </a:endParaRPr>
          </a:p>
          <a:p>
            <a:pPr marL="82296" indent="0" algn="just">
              <a:spcAft>
                <a:spcPts val="0"/>
              </a:spcAft>
              <a:buNone/>
            </a:pPr>
            <a:endParaRPr lang="bg-BG" sz="2900" dirty="0" smtClean="0">
              <a:solidFill>
                <a:srgbClr val="000000"/>
              </a:solidFill>
              <a:latin typeface="Corbel" panose="020B0503020204020204" pitchFamily="34" charset="0"/>
              <a:ea typeface="Times New Roman"/>
              <a:cs typeface="Times New Roman"/>
            </a:endParaRPr>
          </a:p>
          <a:p>
            <a:pPr marL="82296" indent="0" algn="just">
              <a:spcAft>
                <a:spcPts val="0"/>
              </a:spcAft>
              <a:buNone/>
            </a:pPr>
            <a:r>
              <a:rPr lang="en-US" sz="5900" b="1" dirty="0" smtClean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Times New Roman"/>
              </a:rPr>
              <a:t>I</a:t>
            </a:r>
            <a:r>
              <a:rPr lang="bg-BG" sz="5900" b="1" dirty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Times New Roman"/>
              </a:rPr>
              <a:t>.</a:t>
            </a:r>
            <a:r>
              <a:rPr lang="en-US" sz="5900" b="1" dirty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Times New Roman"/>
              </a:rPr>
              <a:t> </a:t>
            </a:r>
            <a:r>
              <a:rPr lang="bg-BG" sz="5900" b="1" dirty="0" smtClean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Times New Roman"/>
              </a:rPr>
              <a:t>Бъдещето на труда</a:t>
            </a:r>
            <a:endParaRPr lang="es-ES" sz="5900" b="1" dirty="0" smtClean="0">
              <a:solidFill>
                <a:srgbClr val="000000"/>
              </a:solidFill>
              <a:latin typeface="Corbel" panose="020B0503020204020204" pitchFamily="34" charset="0"/>
              <a:ea typeface="Times New Roman"/>
              <a:cs typeface="Times New Roman"/>
            </a:endParaRPr>
          </a:p>
          <a:p>
            <a:pPr marL="82296" indent="0" algn="just">
              <a:spcAft>
                <a:spcPts val="0"/>
              </a:spcAft>
              <a:buNone/>
            </a:pPr>
            <a:endParaRPr lang="bg-BG" sz="3400" b="1" dirty="0" smtClean="0">
              <a:solidFill>
                <a:srgbClr val="000000"/>
              </a:solidFill>
              <a:latin typeface="Corbel" panose="020B0503020204020204" pitchFamily="34" charset="0"/>
              <a:ea typeface="Times New Roman"/>
              <a:cs typeface="Times New Roman"/>
            </a:endParaRPr>
          </a:p>
          <a:p>
            <a:pPr marL="82296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es-ES" sz="5900" b="1" cap="all" dirty="0" smtClean="0">
                <a:solidFill>
                  <a:srgbClr val="000000"/>
                </a:solidFill>
                <a:latin typeface="Corbel" panose="020B0503020204020204" pitchFamily="34" charset="0"/>
                <a:ea typeface="Calibri"/>
              </a:rPr>
              <a:t>II. </a:t>
            </a:r>
            <a:r>
              <a:rPr lang="bg-BG" sz="5900" b="1" dirty="0" smtClean="0">
                <a:solidFill>
                  <a:srgbClr val="000000"/>
                </a:solidFill>
                <a:latin typeface="Corbel" panose="020B0503020204020204" pitchFamily="34" charset="0"/>
                <a:ea typeface="Calibri"/>
              </a:rPr>
              <a:t>Възможности за подкрепа от Европейския социален фонд след програмен период 2014-2020 г. </a:t>
            </a:r>
            <a:endParaRPr lang="es-ES" sz="5900" b="1" dirty="0" smtClean="0">
              <a:solidFill>
                <a:srgbClr val="000000"/>
              </a:solidFill>
              <a:latin typeface="Corbel" panose="020B0503020204020204" pitchFamily="34" charset="0"/>
              <a:ea typeface="Calibri"/>
            </a:endParaRPr>
          </a:p>
          <a:p>
            <a:pPr marL="82296" indent="0" algn="just">
              <a:spcAft>
                <a:spcPts val="0"/>
              </a:spcAft>
              <a:buNone/>
            </a:pPr>
            <a:endParaRPr lang="es-ES" sz="3400" b="1" dirty="0">
              <a:solidFill>
                <a:srgbClr val="000000"/>
              </a:solidFill>
              <a:latin typeface="Corbel" panose="020B0503020204020204" pitchFamily="34" charset="0"/>
              <a:ea typeface="Times New Roman"/>
              <a:cs typeface="Times New Roman"/>
            </a:endParaRPr>
          </a:p>
          <a:p>
            <a:pPr marL="82296" indent="0" algn="just">
              <a:spcAft>
                <a:spcPts val="0"/>
              </a:spcAft>
              <a:buNone/>
            </a:pPr>
            <a:r>
              <a:rPr lang="es-ES" sz="5900" b="1" cap="all" dirty="0" smtClean="0">
                <a:solidFill>
                  <a:srgbClr val="000000"/>
                </a:solidFill>
                <a:latin typeface="Corbel" panose="020B0503020204020204" pitchFamily="34" charset="0"/>
                <a:ea typeface="Calibri"/>
              </a:rPr>
              <a:t>III. </a:t>
            </a:r>
            <a:r>
              <a:rPr lang="bg-BG" sz="5900" b="1" dirty="0" smtClean="0">
                <a:solidFill>
                  <a:srgbClr val="000000"/>
                </a:solidFill>
                <a:latin typeface="Corbel" panose="020B0503020204020204" pitchFamily="34" charset="0"/>
                <a:ea typeface="Calibri"/>
              </a:rPr>
              <a:t>Политики за ранно детско развитие</a:t>
            </a:r>
            <a:endParaRPr lang="es-ES" sz="5900" b="1" dirty="0" smtClean="0">
              <a:solidFill>
                <a:srgbClr val="000000"/>
              </a:solidFill>
              <a:latin typeface="Corbel" panose="020B0503020204020204" pitchFamily="34" charset="0"/>
              <a:ea typeface="Calibri"/>
            </a:endParaRPr>
          </a:p>
          <a:p>
            <a:pPr marL="82296" indent="0" algn="just">
              <a:spcAft>
                <a:spcPts val="0"/>
              </a:spcAft>
              <a:buNone/>
            </a:pPr>
            <a:endParaRPr lang="es-ES" sz="3400" b="1" cap="all" dirty="0">
              <a:solidFill>
                <a:srgbClr val="000000"/>
              </a:solidFill>
              <a:latin typeface="Corbel" panose="020B0503020204020204" pitchFamily="34" charset="0"/>
              <a:ea typeface="Times New Roman"/>
              <a:cs typeface="Times New Roman"/>
            </a:endParaRPr>
          </a:p>
          <a:p>
            <a:pPr marL="82296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es-ES" sz="5900" b="1" cap="all" dirty="0" smtClean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  <a:cs typeface="Times New Roman"/>
              </a:rPr>
              <a:t>IV. </a:t>
            </a:r>
            <a:r>
              <a:rPr lang="bg-BG" sz="5900" b="1" dirty="0" smtClean="0">
                <a:solidFill>
                  <a:srgbClr val="000000"/>
                </a:solidFill>
                <a:latin typeface="Corbel" panose="020B0503020204020204" pitchFamily="34" charset="0"/>
                <a:ea typeface="Times New Roman"/>
              </a:rPr>
              <a:t>Хората с увреждания – пълноправни членове на обществото</a:t>
            </a:r>
            <a:endParaRPr lang="bg-BG" sz="5900" b="1" dirty="0"/>
          </a:p>
        </p:txBody>
      </p:sp>
    </p:spTree>
    <p:extLst>
      <p:ext uri="{BB962C8B-B14F-4D97-AF65-F5344CB8AC3E}">
        <p14:creationId xmlns:p14="http://schemas.microsoft.com/office/powerpoint/2010/main" val="102320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864096"/>
          </a:xfrm>
        </p:spPr>
        <p:txBody>
          <a:bodyPr>
            <a:normAutofit fontScale="90000"/>
          </a:bodyPr>
          <a:lstStyle/>
          <a:p>
            <a:pPr marL="82296" lvl="0" algn="l">
              <a:spcBef>
                <a:spcPts val="600"/>
              </a:spcBef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/>
                <a:cs typeface="Times New Roman"/>
              </a:rPr>
              <a:t/>
            </a:r>
            <a:br>
              <a:rPr lang="en-US" sz="2800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/>
                <a:cs typeface="Times New Roman"/>
              </a:rPr>
            </a:br>
            <a:r>
              <a:rPr lang="en-US" sz="2800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/>
                <a:cs typeface="Times New Roman"/>
              </a:rPr>
              <a:t/>
            </a:r>
            <a:br>
              <a:rPr lang="en-US" sz="2800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/>
                <a:cs typeface="Times New Roman"/>
              </a:rPr>
            </a:br>
            <a:r>
              <a:rPr lang="en-US" sz="2900" b="1" dirty="0" smtClean="0"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/>
                <a:cs typeface="Times New Roman"/>
              </a:rPr>
              <a:t>I</a:t>
            </a:r>
            <a:r>
              <a:rPr lang="bg-BG" sz="2900" b="1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/>
                <a:cs typeface="Times New Roman"/>
              </a:rPr>
              <a:t>.</a:t>
            </a:r>
            <a:r>
              <a:rPr lang="en-US" sz="2900" b="1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/>
                <a:cs typeface="Times New Roman"/>
              </a:rPr>
              <a:t> </a:t>
            </a:r>
            <a:r>
              <a:rPr lang="bg-BG" sz="2900" b="1" cap="all" dirty="0" smtClean="0"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/>
                <a:cs typeface="Times New Roman"/>
              </a:rPr>
              <a:t>Бъдещето на</a:t>
            </a:r>
            <a:r>
              <a:rPr lang="bg-BG" sz="2900" b="1" dirty="0" smtClean="0"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/>
                <a:cs typeface="Times New Roman"/>
              </a:rPr>
              <a:t> ТРУДА</a:t>
            </a:r>
            <a:r>
              <a:rPr lang="es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/>
                <a:cs typeface="Times New Roman"/>
              </a:rPr>
              <a:t/>
            </a:r>
            <a:br>
              <a:rPr lang="es-ES" sz="2800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/>
                <a:cs typeface="Times New Roman"/>
              </a:rPr>
            </a:b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348880"/>
            <a:ext cx="8136904" cy="424847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bg-BG" sz="2800" b="1" dirty="0" smtClean="0"/>
              <a:t>Основен приоритет</a:t>
            </a:r>
            <a:endParaRPr lang="bg-BG" sz="16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bg-BG" sz="2800" b="1" dirty="0" smtClean="0"/>
              <a:t>Планирана конференция </a:t>
            </a:r>
            <a:r>
              <a:rPr lang="bg-BG" sz="2800" dirty="0" smtClean="0"/>
              <a:t>на високо ниво по време на Председателството - 21-22 март 2018 г. </a:t>
            </a:r>
            <a:endParaRPr lang="bg-BG" sz="16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bg-BG" sz="2800" b="1" dirty="0" smtClean="0"/>
              <a:t>Визия</a:t>
            </a:r>
            <a:r>
              <a:rPr lang="bg-BG" sz="2800" dirty="0" smtClean="0"/>
              <a:t> за бъдещето на труда:</a:t>
            </a:r>
          </a:p>
          <a:p>
            <a:pPr marL="542925" indent="-1809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2800" dirty="0"/>
              <a:t> </a:t>
            </a:r>
            <a:r>
              <a:rPr lang="bg-BG" sz="2800" dirty="0" smtClean="0"/>
              <a:t> идентифициране на точните умения за новите работни места;</a:t>
            </a:r>
          </a:p>
          <a:p>
            <a:pPr marL="542925" indent="-1809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2800" dirty="0" smtClean="0"/>
              <a:t>  по-добро планиране и обвързване на политиките в областта на образованието, обучението и заетостта;</a:t>
            </a:r>
          </a:p>
          <a:p>
            <a:pPr marL="542925" indent="-180975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2800" dirty="0"/>
              <a:t> </a:t>
            </a:r>
            <a:r>
              <a:rPr lang="bg-BG" sz="2800" dirty="0" smtClean="0"/>
              <a:t> акцент върху младежката заетост, уменията и компетенциите, необходими за труда на бъдещето.  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70620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7848872" cy="1368152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bg-BG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bg-BG" sz="2400" dirty="0" smtClean="0">
                <a:solidFill>
                  <a:schemeClr val="tx1"/>
                </a:solidFill>
                <a:effectLst/>
              </a:rPr>
            </a:br>
            <a:r>
              <a:rPr lang="bg-BG" sz="2600" dirty="0" smtClean="0">
                <a:solidFill>
                  <a:schemeClr val="tx1"/>
                </a:solidFill>
                <a:effectLst/>
              </a:rPr>
              <a:t>Идентифицирани са </a:t>
            </a:r>
            <a:r>
              <a:rPr lang="bg-BG" sz="2600" b="1" dirty="0" smtClean="0">
                <a:solidFill>
                  <a:schemeClr val="tx1"/>
                </a:solidFill>
                <a:effectLst/>
              </a:rPr>
              <a:t>четири направления</a:t>
            </a:r>
            <a:r>
              <a:rPr lang="bg-BG" sz="2600" dirty="0" smtClean="0">
                <a:solidFill>
                  <a:schemeClr val="tx1"/>
                </a:solidFill>
                <a:effectLst/>
              </a:rPr>
              <a:t>, по които да се търси развитие по време на Председателството в рамките на </a:t>
            </a:r>
            <a:r>
              <a:rPr lang="bg-BG" sz="2600" b="1" dirty="0" smtClean="0">
                <a:solidFill>
                  <a:schemeClr val="tx1"/>
                </a:solidFill>
                <a:effectLst/>
              </a:rPr>
              <a:t>дебата по бъдещето на труда</a:t>
            </a:r>
            <a:r>
              <a:rPr lang="bg-BG" sz="2600" dirty="0" smtClean="0">
                <a:solidFill>
                  <a:schemeClr val="tx1"/>
                </a:solidFill>
                <a:effectLst/>
              </a:rPr>
              <a:t>:</a:t>
            </a:r>
            <a:endParaRPr lang="bg-BG" sz="2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284984"/>
            <a:ext cx="7992888" cy="296341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bg-BG" sz="2600" dirty="0"/>
              <a:t>и</a:t>
            </a:r>
            <a:r>
              <a:rPr lang="bg-BG" sz="2600" dirty="0" smtClean="0"/>
              <a:t>ндустриални </a:t>
            </a:r>
            <a:r>
              <a:rPr lang="ru-RU" sz="2600" dirty="0" smtClean="0"/>
              <a:t> отношения;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600" dirty="0" smtClean="0"/>
              <a:t>нови </a:t>
            </a:r>
            <a:r>
              <a:rPr lang="ru-RU" sz="2600" dirty="0"/>
              <a:t>умения за работа </a:t>
            </a:r>
            <a:r>
              <a:rPr lang="ru-RU" sz="2600" dirty="0" smtClean="0"/>
              <a:t>и</a:t>
            </a:r>
            <a:r>
              <a:rPr lang="bg-BG" sz="2600" dirty="0"/>
              <a:t> </a:t>
            </a:r>
            <a:r>
              <a:rPr lang="bg-BG" sz="2600" dirty="0" smtClean="0"/>
              <a:t>предприемачество </a:t>
            </a:r>
            <a:r>
              <a:rPr lang="ru-RU" sz="2600" dirty="0" smtClean="0"/>
              <a:t>в </a:t>
            </a:r>
            <a:r>
              <a:rPr lang="ru-RU" sz="2600" dirty="0"/>
              <a:t>контекста на Стратегия „Европа 2020“; </a:t>
            </a:r>
            <a:endParaRPr lang="ru-RU" sz="2600" dirty="0" smtClean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bg-BG" sz="2600" dirty="0" smtClean="0"/>
              <a:t>трудова мобилност;</a:t>
            </a:r>
            <a:endParaRPr lang="ru-RU" sz="2600" dirty="0" smtClean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bg-BG" sz="2600" dirty="0" smtClean="0"/>
              <a:t>равни възможности и недопускане на дискриминация (</a:t>
            </a:r>
            <a:r>
              <a:rPr lang="bg-BG" sz="2600" dirty="0" err="1" smtClean="0"/>
              <a:t>джендър</a:t>
            </a:r>
            <a:r>
              <a:rPr lang="bg-BG" sz="2600" dirty="0" smtClean="0"/>
              <a:t> </a:t>
            </a:r>
            <a:r>
              <a:rPr lang="bg-BG" sz="2600" dirty="0" err="1" smtClean="0"/>
              <a:t>мейнстрийминг</a:t>
            </a:r>
            <a:r>
              <a:rPr lang="bg-BG" sz="2600" dirty="0" smtClean="0"/>
              <a:t> подход в различни области)</a:t>
            </a:r>
            <a:endParaRPr lang="bg-BG" sz="2600" dirty="0"/>
          </a:p>
        </p:txBody>
      </p:sp>
    </p:spTree>
    <p:extLst>
      <p:ext uri="{BB962C8B-B14F-4D97-AF65-F5344CB8AC3E}">
        <p14:creationId xmlns:p14="http://schemas.microsoft.com/office/powerpoint/2010/main" val="363984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7524328" cy="248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7818072" cy="1008112"/>
          </a:xfrm>
        </p:spPr>
        <p:txBody>
          <a:bodyPr>
            <a:noAutofit/>
          </a:bodyPr>
          <a:lstStyle/>
          <a:p>
            <a:pPr marL="82296" lvl="0" algn="l">
              <a:spcBef>
                <a:spcPts val="600"/>
              </a:spcBef>
            </a:pPr>
            <a:r>
              <a:rPr lang="es-ES" sz="2400" b="1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Calibri"/>
                <a:cs typeface="+mn-cs"/>
              </a:rPr>
              <a:t/>
            </a:r>
            <a:br>
              <a:rPr lang="es-ES" sz="2400" b="1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Calibri"/>
                <a:cs typeface="+mn-cs"/>
              </a:rPr>
            </a:br>
            <a:r>
              <a:rPr lang="es-ES" sz="2400" b="1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Calibri"/>
                <a:cs typeface="+mn-cs"/>
              </a:rPr>
              <a:t>II. </a:t>
            </a:r>
            <a:r>
              <a:rPr lang="bg-BG" sz="2400" b="1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Calibri"/>
                <a:cs typeface="+mn-cs"/>
              </a:rPr>
              <a:t>ВЪЗМОЖНОСТИ ЗА ПОДКРЕПА ОТ ЕВРОПЕЙСКИЯ СОЦИАЛЕН ФОНД СЛЕД ПРОГРАМЕН ПЕРИОД 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Calibri"/>
                <a:cs typeface="+mn-cs"/>
              </a:rPr>
              <a:t>     </a:t>
            </a:r>
            <a:r>
              <a:rPr lang="bg-BG" sz="2400" b="1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Calibri"/>
                <a:cs typeface="+mn-cs"/>
              </a:rPr>
              <a:t>2014-2020 </a:t>
            </a:r>
            <a:r>
              <a:rPr lang="bg-BG" sz="24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Calibri"/>
                <a:cs typeface="+mn-cs"/>
              </a:rPr>
              <a:t>г</a:t>
            </a:r>
            <a:r>
              <a:rPr lang="bg-BG" sz="2400" b="1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Calibri"/>
                <a:cs typeface="+mn-cs"/>
              </a:rPr>
              <a:t>. </a:t>
            </a:r>
            <a:r>
              <a:rPr lang="es-ES" sz="2400" b="1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Calibri"/>
                <a:cs typeface="+mn-cs"/>
              </a:rPr>
              <a:t/>
            </a:r>
            <a:br>
              <a:rPr lang="es-ES" sz="2400" b="1" dirty="0" smtClean="0">
                <a:solidFill>
                  <a:srgbClr val="000000"/>
                </a:solidFill>
                <a:effectLst/>
                <a:latin typeface="Corbel" panose="020B0503020204020204" pitchFamily="34" charset="0"/>
                <a:ea typeface="Calibri"/>
                <a:cs typeface="+mn-cs"/>
              </a:rPr>
            </a:br>
            <a:endParaRPr lang="bg-BG" sz="2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852936"/>
            <a:ext cx="7992888" cy="3395464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bg-BG" sz="2400" dirty="0" smtClean="0"/>
              <a:t>Ще продължи </a:t>
            </a:r>
            <a:r>
              <a:rPr lang="bg-BG" sz="2400" b="1" dirty="0" smtClean="0"/>
              <a:t>подкрепата</a:t>
            </a:r>
            <a:r>
              <a:rPr lang="bg-BG" sz="2400" dirty="0" smtClean="0"/>
              <a:t>, имаща за цел: </a:t>
            </a:r>
            <a:endParaRPr lang="ru-RU" sz="2400" dirty="0" smtClean="0"/>
          </a:p>
          <a:p>
            <a:pPr>
              <a:lnSpc>
                <a:spcPct val="90000"/>
              </a:lnSpc>
            </a:pPr>
            <a:r>
              <a:rPr lang="bg-BG" sz="2400" dirty="0" smtClean="0"/>
              <a:t>подобряване</a:t>
            </a:r>
            <a:r>
              <a:rPr lang="ru-RU" sz="2400" dirty="0" smtClean="0"/>
              <a:t> </a:t>
            </a:r>
            <a:r>
              <a:rPr lang="bg-BG" sz="2400" dirty="0" smtClean="0"/>
              <a:t>възможностите за заетост;</a:t>
            </a:r>
          </a:p>
          <a:p>
            <a:pPr>
              <a:lnSpc>
                <a:spcPct val="90000"/>
              </a:lnSpc>
            </a:pPr>
            <a:r>
              <a:rPr lang="bg-BG" sz="2400" dirty="0" smtClean="0"/>
              <a:t>засилване на социалното приобщаване;</a:t>
            </a:r>
          </a:p>
          <a:p>
            <a:pPr>
              <a:lnSpc>
                <a:spcPct val="90000"/>
              </a:lnSpc>
            </a:pPr>
            <a:r>
              <a:rPr lang="bg-BG" sz="2400" dirty="0" smtClean="0"/>
              <a:t>борба срещу бедността;</a:t>
            </a:r>
          </a:p>
          <a:p>
            <a:pPr>
              <a:lnSpc>
                <a:spcPct val="90000"/>
              </a:lnSpc>
            </a:pPr>
            <a:r>
              <a:rPr lang="bg-BG" sz="2400" dirty="0" smtClean="0"/>
              <a:t>насърчаване на образованието, уменията и ученето    през целия живот;</a:t>
            </a:r>
            <a:endParaRPr lang="ru-RU" sz="2400" dirty="0" smtClean="0"/>
          </a:p>
          <a:p>
            <a:pPr>
              <a:lnSpc>
                <a:spcPct val="90000"/>
              </a:lnSpc>
            </a:pPr>
            <a:r>
              <a:rPr lang="bg-BG" sz="2400" dirty="0" smtClean="0"/>
              <a:t>повишаване на растежа и гарантиране на устойчиви работни места;</a:t>
            </a:r>
            <a:endParaRPr lang="ru-RU" sz="2400" dirty="0" smtClean="0"/>
          </a:p>
          <a:p>
            <a:pPr>
              <a:lnSpc>
                <a:spcPct val="90000"/>
              </a:lnSpc>
            </a:pPr>
            <a:r>
              <a:rPr lang="bg-BG" sz="2400" dirty="0" smtClean="0"/>
              <a:t>засилване на икономическата, социалната и териториалната кохезия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416907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682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Приоритети  в областта на заетостта и социалната политика по време на Българското председателство  на Съвета на Европейския съюз  януари-юни 2018 г.</vt:lpstr>
      <vt:lpstr> ПРОЕКТ НА ПРОГРАМА НА РЕПУБЛИКА БЪЛГАРИЯ ЗА ПРЕДСЕДАТЕЛСТВОТО НА СЪВЕТА НА ЕВРОПЕЙСКИЯ СЪЮЗ (1 януари – 30 юни 2018 г.) </vt:lpstr>
      <vt:lpstr>PowerPoint Presentation</vt:lpstr>
      <vt:lpstr>ПРОГРАМА НА СЪВЕТА НА ЕС ПО ВРЕМЕ НА ЕСТОНСКОТО, БЪЛГАРСКОТО И АВСТРИЙСКОТО ПРЕДСЕДАТЕЛСТВА (01.07.2017 г. – 31.12.2018 г.)</vt:lpstr>
      <vt:lpstr>PowerPoint Presentation</vt:lpstr>
      <vt:lpstr>  В рамките на националния процес за подготовка на Българското председателство в областта на заетостта, трудовата мобилност и социалната политика са определени четири приоритетни теми: </vt:lpstr>
      <vt:lpstr>  I. Бъдещето на ТРУДА </vt:lpstr>
      <vt:lpstr> Идентифицирани са четири направления, по които да се търси развитие по време на Председателството в рамките на дебата по бъдещето на труда:</vt:lpstr>
      <vt:lpstr> II. ВЪЗМОЖНОСТИ ЗА ПОДКРЕПА ОТ ЕВРОПЕЙСКИЯ СОЦИАЛЕН ФОНД СЛЕД ПРОГРАМЕН ПЕРИОД      2014-2020 г.  </vt:lpstr>
      <vt:lpstr>   III. ПОЛИТИКИ ЗА РАННО ДЕТСКО РАЗВИТИЕ </vt:lpstr>
      <vt:lpstr>  IV. ХОРАТА С УВРЕЖДАНИЯ –  ПЪЛНОПРАВНИ ЧЛЕНОВЕ НА ОБЩЕСТВОТО </vt:lpstr>
      <vt:lpstr>ОСНОВНИ ДОСИЕТА</vt:lpstr>
      <vt:lpstr> ЕВРОПЕЙСКИ СТЪЛБ ЗА СОЦИАЛНИ ПРАВА (ЕССП)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Desislava Mitova</dc:creator>
  <cp:lastModifiedBy>Desislava Mitova</cp:lastModifiedBy>
  <cp:revision>58</cp:revision>
  <dcterms:created xsi:type="dcterms:W3CDTF">2017-07-24T12:51:20Z</dcterms:created>
  <dcterms:modified xsi:type="dcterms:W3CDTF">2017-07-26T07:05:13Z</dcterms:modified>
</cp:coreProperties>
</file>